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4" r:id="rId11"/>
    <p:sldId id="266" r:id="rId12"/>
    <p:sldId id="267" r:id="rId13"/>
    <p:sldId id="268" r:id="rId14"/>
    <p:sldId id="269" r:id="rId15"/>
    <p:sldId id="271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8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knoxtnhousing.org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mailto:office@knoxtnhousing.or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etnrealtors.com/state-of-housing-2023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knoxhmis.sworpswebapp.sworps.utk.edu/dashboard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knoxhmis.sworpswebapp.sworps.utk.edu/dashboard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office@knoxtnhousing.or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knoxtnhousing.org/" TargetMode="External"/><Relationship Id="rId2" Type="http://schemas.openxmlformats.org/officeDocument/2006/relationships/hyperlink" Target="mailto:office@knoxtnhousing.or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Let's talk homelessness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 listening session to inform the community's strategic plan</a:t>
            </a:r>
          </a:p>
          <a:p>
            <a:r>
              <a:rPr lang="en-US" dirty="0"/>
              <a:t>Knoxville-Knox County Office of Housing Stability</a:t>
            </a:r>
          </a:p>
          <a:p>
            <a:r>
              <a:rPr lang="en-US" dirty="0"/>
              <a:t>Winter 2024/2025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2597B5-D1E3-6EC7-2FC0-8D9D9956E9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085" r="-183" b="14355"/>
          <a:stretch/>
        </p:blipFill>
        <p:spPr>
          <a:xfrm>
            <a:off x="4896852" y="4991100"/>
            <a:ext cx="2388278" cy="126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648692-20BB-8DE6-DF30-AFD9BDA6C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en-US" sz="4000" dirty="0"/>
              <a:t>Ice Breaker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16BBE-82F3-5530-EF7C-27D8514DF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/>
              <a:t>What is your greatest joy? </a:t>
            </a:r>
          </a:p>
          <a:p>
            <a:pPr lvl="1"/>
            <a:r>
              <a:rPr lang="en-US" sz="2000" dirty="0"/>
              <a:t>Family</a:t>
            </a:r>
          </a:p>
          <a:p>
            <a:pPr lvl="1"/>
            <a:r>
              <a:rPr lang="en-US" sz="2000" dirty="0"/>
              <a:t>Partner</a:t>
            </a:r>
          </a:p>
          <a:p>
            <a:pPr lvl="1"/>
            <a:r>
              <a:rPr lang="en-US" sz="2000" dirty="0"/>
              <a:t>Friends</a:t>
            </a:r>
          </a:p>
          <a:p>
            <a:pPr lvl="1"/>
            <a:r>
              <a:rPr lang="en-US" sz="2000" dirty="0"/>
              <a:t>Work</a:t>
            </a:r>
          </a:p>
          <a:p>
            <a:pPr lvl="1"/>
            <a:r>
              <a:rPr lang="en-US" sz="2000" dirty="0"/>
              <a:t>Church</a:t>
            </a:r>
          </a:p>
          <a:p>
            <a:pPr lvl="1"/>
            <a:r>
              <a:rPr lang="en-US" sz="2000" dirty="0"/>
              <a:t>Home</a:t>
            </a:r>
          </a:p>
          <a:p>
            <a:pPr lvl="1"/>
            <a:r>
              <a:rPr lang="en-US" sz="2000" dirty="0"/>
              <a:t>What else?</a:t>
            </a:r>
          </a:p>
          <a:p>
            <a:pPr lvl="1"/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B01EF0-A257-F79F-0CB8-592D7C8F67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102" r="38853" b="1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275038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7,100+ Hands Connecting Gears Stock Photos, Pictures &amp; Royalty-Free Images  - iStock">
            <a:extLst>
              <a:ext uri="{FF2B5EF4-FFF2-40B4-BE49-F238E27FC236}">
                <a16:creationId xmlns:a16="http://schemas.microsoft.com/office/drawing/2014/main" id="{B0EF81BF-D66B-B5B2-6B21-1D3F5EDAB3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9" r="5734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97A8B4-20D8-DC25-B24A-C905CE27F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EAE58-8195-48F5-D244-B50932D34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/>
              <a:t>Your input will help shape a five-year strategic plan</a:t>
            </a:r>
          </a:p>
          <a:p>
            <a:endParaRPr lang="en-US" sz="2000"/>
          </a:p>
          <a:p>
            <a:r>
              <a:rPr lang="en-US" sz="2000"/>
              <a:t>Overarching goal is to reduce homelessness</a:t>
            </a:r>
          </a:p>
          <a:p>
            <a:endParaRPr lang="en-US" sz="2000"/>
          </a:p>
          <a:p>
            <a:r>
              <a:rPr lang="en-US" sz="2000"/>
              <a:t>Plan available in spring 2025 at </a:t>
            </a:r>
            <a:r>
              <a:rPr lang="en-US" sz="2000">
                <a:hlinkClick r:id="rId3"/>
              </a:rPr>
              <a:t>knoxtnhousing.org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047723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C20FED-DAA9-CC8C-98C9-54EC56A85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9153" y="774030"/>
            <a:ext cx="6002110" cy="1495425"/>
          </a:xfrm>
        </p:spPr>
        <p:txBody>
          <a:bodyPr>
            <a:normAutofit/>
          </a:bodyPr>
          <a:lstStyle/>
          <a:p>
            <a:r>
              <a:rPr lang="en-US" sz="4000"/>
              <a:t>Continuum of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A54A23-A465-735C-6206-EB3C44D16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9154" y="2565488"/>
            <a:ext cx="6002110" cy="372903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/>
              <a:t>Please consider joining the membership of the Knoxville-Knox County Continuum of Care</a:t>
            </a:r>
          </a:p>
          <a:p>
            <a:endParaRPr lang="en-US" sz="2000"/>
          </a:p>
          <a:p>
            <a:r>
              <a:rPr lang="en-US" sz="2000"/>
              <a:t>This is a venue for conversations about improving our homeless services system</a:t>
            </a:r>
          </a:p>
          <a:p>
            <a:endParaRPr lang="en-US" sz="2000"/>
          </a:p>
          <a:p>
            <a:r>
              <a:rPr lang="en-US" sz="2000"/>
              <a:t>Invitation will be officially issued in the new year</a:t>
            </a:r>
          </a:p>
          <a:p>
            <a:endParaRPr lang="en-US" sz="2000"/>
          </a:p>
          <a:p>
            <a:r>
              <a:rPr lang="en-US" sz="2000"/>
              <a:t>Please email </a:t>
            </a:r>
            <a:r>
              <a:rPr lang="en-US" sz="2000">
                <a:hlinkClick r:id="rId2"/>
              </a:rPr>
              <a:t>office@knoxtnhousing.org</a:t>
            </a:r>
            <a:r>
              <a:rPr lang="en-US" sz="2000"/>
              <a:t> if you'd like to receive email updates</a:t>
            </a:r>
          </a:p>
        </p:txBody>
      </p:sp>
      <p:pic>
        <p:nvPicPr>
          <p:cNvPr id="4" name="Picture 3" descr="Three Hands Together Images – Browse 30,580 Stock Photos, Vectors, and  Video | Adobe Stock">
            <a:extLst>
              <a:ext uri="{FF2B5EF4-FFF2-40B4-BE49-F238E27FC236}">
                <a16:creationId xmlns:a16="http://schemas.microsoft.com/office/drawing/2014/main" id="{DBE2DEE3-328E-15E6-4340-9AC6BBC9E1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540" r="35510"/>
          <a:stretch/>
        </p:blipFill>
        <p:spPr>
          <a:xfrm>
            <a:off x="545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93386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60946C-50E2-C000-6A66-7EF960597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anchor="ctr">
            <a:normAutofit/>
          </a:bodyPr>
          <a:lstStyle/>
          <a:p>
            <a:r>
              <a:rPr lang="en-US" sz="4000"/>
              <a:t>High housing costs = more homelessness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C33B2-025B-635F-15C5-DC65886ED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2470244"/>
            <a:ext cx="5334197" cy="37698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/>
              <a:t>High housing costs correlate with high homelessness rates</a:t>
            </a:r>
          </a:p>
          <a:p>
            <a:endParaRPr lang="en-US" sz="2000" dirty="0"/>
          </a:p>
          <a:p>
            <a:r>
              <a:rPr lang="en-US" sz="2000" dirty="0"/>
              <a:t>People who spend more than 30% of income on housing are at higher risk of becoming homeless</a:t>
            </a:r>
          </a:p>
          <a:p>
            <a:endParaRPr lang="en-US" sz="2000" dirty="0"/>
          </a:p>
          <a:p>
            <a:r>
              <a:rPr lang="en-US" sz="2000" dirty="0"/>
              <a:t>4 in 10 renter households in the Knoxville metro area must spend 30% or more of their income to </a:t>
            </a:r>
            <a:r>
              <a:rPr lang="en-US" sz="2000" dirty="0">
                <a:hlinkClick r:id="rId2"/>
              </a:rPr>
              <a:t>stay housed</a:t>
            </a:r>
          </a:p>
          <a:p>
            <a:endParaRPr lang="en-US" sz="2000" dirty="0"/>
          </a:p>
        </p:txBody>
      </p:sp>
      <p:pic>
        <p:nvPicPr>
          <p:cNvPr id="5" name="Picture 4" descr="Houses in a subdivision">
            <a:extLst>
              <a:ext uri="{FF2B5EF4-FFF2-40B4-BE49-F238E27FC236}">
                <a16:creationId xmlns:a16="http://schemas.microsoft.com/office/drawing/2014/main" id="{E1596381-3149-E938-D5F1-F3BCCCDAA0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531" r="18636" b="4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5772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89882-D835-6ABC-FE9C-4FD00E8CC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9126" y="743951"/>
            <a:ext cx="6002110" cy="1495425"/>
          </a:xfrm>
        </p:spPr>
        <p:txBody>
          <a:bodyPr>
            <a:normAutofit/>
          </a:bodyPr>
          <a:lstStyle/>
          <a:p>
            <a:r>
              <a:rPr lang="en-US" sz="4000"/>
              <a:t>Homelessness increasing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16F78-7836-874F-4701-524BCF860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128" y="2445173"/>
            <a:ext cx="6002110" cy="372903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/>
              <a:t>In 2018, appr. 1,000 people accessed homeless services in Knoxville and Knox County on an average day</a:t>
            </a:r>
          </a:p>
          <a:p>
            <a:endParaRPr lang="en-US" sz="2000"/>
          </a:p>
          <a:p>
            <a:r>
              <a:rPr lang="en-US" sz="2000"/>
              <a:t>In 2024, it's 1,800 people</a:t>
            </a:r>
          </a:p>
          <a:p>
            <a:endParaRPr lang="en-US" sz="2000"/>
          </a:p>
          <a:p>
            <a:r>
              <a:rPr lang="en-US" sz="2000"/>
              <a:t>72% of people who became </a:t>
            </a:r>
            <a:r>
              <a:rPr lang="en-US" sz="2000">
                <a:hlinkClick r:id="rId2"/>
              </a:rPr>
              <a:t>homeless</a:t>
            </a:r>
            <a:r>
              <a:rPr lang="en-US" sz="2000"/>
              <a:t> in Q2 this year identified one of the following as the reason: eviction, lack/loss of employment, or cannot find affordable housing</a:t>
            </a:r>
          </a:p>
        </p:txBody>
      </p:sp>
      <p:pic>
        <p:nvPicPr>
          <p:cNvPr id="4" name="Picture 3" descr="Download Pensive Individual with a Downcast Look | Wallpapers.com">
            <a:extLst>
              <a:ext uri="{FF2B5EF4-FFF2-40B4-BE49-F238E27FC236}">
                <a16:creationId xmlns:a16="http://schemas.microsoft.com/office/drawing/2014/main" id="{791C7E5D-17FF-EB93-4AD4-E4A19220B1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527" r="-1" b="18205"/>
          <a:stretch/>
        </p:blipFill>
        <p:spPr>
          <a:xfrm>
            <a:off x="545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28248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01754-B396-63C9-50FE-656376133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aren't they all coming from other places?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E9347-CB7B-2F5A-8AD2-9597C1896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75% of people who became </a:t>
            </a:r>
            <a:r>
              <a:rPr lang="en-US" dirty="0">
                <a:hlinkClick r:id="rId2"/>
              </a:rPr>
              <a:t>homeless</a:t>
            </a:r>
            <a:r>
              <a:rPr lang="en-US" dirty="0"/>
              <a:t> in Q2 this year were from here: from Knoxville and/or Knox County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7452C4-4B0D-39FC-E9E8-407105C3C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131" y="3088105"/>
            <a:ext cx="5223711" cy="2937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04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6A424-CBAE-7224-8550-CC63472CA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6049" y="490537"/>
            <a:ext cx="5933347" cy="1628775"/>
          </a:xfrm>
        </p:spPr>
        <p:txBody>
          <a:bodyPr anchor="b">
            <a:normAutofit/>
          </a:bodyPr>
          <a:lstStyle/>
          <a:p>
            <a:r>
              <a:rPr lang="en-US" sz="3700" dirty="0"/>
              <a:t>Beyond housing: drivers/consequences of homelessness</a:t>
            </a:r>
          </a:p>
        </p:txBody>
      </p:sp>
      <p:pic>
        <p:nvPicPr>
          <p:cNvPr id="6" name="Picture 5" descr="Mental Health Photography Project – The One Project">
            <a:extLst>
              <a:ext uri="{FF2B5EF4-FFF2-40B4-BE49-F238E27FC236}">
                <a16:creationId xmlns:a16="http://schemas.microsoft.com/office/drawing/2014/main" id="{1F91D2C3-C1D5-B65E-9B0D-81D23941AD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661" t="-1462"/>
          <a:stretch/>
        </p:blipFill>
        <p:spPr>
          <a:xfrm>
            <a:off x="2" y="-98676"/>
            <a:ext cx="4466991" cy="6957209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477E3-0189-C2D9-8334-246E7B4A21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6050" y="2614612"/>
            <a:ext cx="5933347" cy="375284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/>
              <a:t>Homelessness is a housing problem</a:t>
            </a:r>
          </a:p>
          <a:p>
            <a:r>
              <a:rPr lang="en-US" sz="1800"/>
              <a:t>And we must also address: </a:t>
            </a:r>
          </a:p>
          <a:p>
            <a:pPr lvl="1"/>
            <a:r>
              <a:rPr lang="en-US" sz="1800"/>
              <a:t>Mental illness</a:t>
            </a:r>
          </a:p>
          <a:p>
            <a:pPr lvl="1"/>
            <a:r>
              <a:rPr lang="en-US" sz="1800"/>
              <a:t>Substance misuse</a:t>
            </a:r>
          </a:p>
          <a:p>
            <a:pPr lvl="1"/>
            <a:r>
              <a:rPr lang="en-US" sz="1800"/>
              <a:t>Domestic violence</a:t>
            </a:r>
          </a:p>
          <a:p>
            <a:pPr lvl="1"/>
            <a:r>
              <a:rPr lang="en-US" sz="1800"/>
              <a:t>Human trafficking</a:t>
            </a:r>
          </a:p>
          <a:p>
            <a:pPr lvl="1"/>
            <a:r>
              <a:rPr lang="en-US" sz="1800"/>
              <a:t>Family conflict</a:t>
            </a:r>
          </a:p>
        </p:txBody>
      </p:sp>
    </p:spTree>
    <p:extLst>
      <p:ext uri="{BB962C8B-B14F-4D97-AF65-F5344CB8AC3E}">
        <p14:creationId xmlns:p14="http://schemas.microsoft.com/office/powerpoint/2010/main" val="4045050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48692-20BB-8DE6-DF30-AFD9BDA6C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Remember our ice breaker?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16BBE-82F3-5530-EF7C-27D8514DF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3828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Homelessness is the loss of every one of these.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Family</a:t>
            </a:r>
          </a:p>
          <a:p>
            <a:pPr lvl="1"/>
            <a:r>
              <a:rPr lang="en-US" dirty="0"/>
              <a:t>Partner</a:t>
            </a:r>
          </a:p>
          <a:p>
            <a:pPr lvl="1"/>
            <a:r>
              <a:rPr lang="en-US" dirty="0"/>
              <a:t>Friends</a:t>
            </a:r>
          </a:p>
          <a:p>
            <a:pPr lvl="1"/>
            <a:r>
              <a:rPr lang="en-US" dirty="0"/>
              <a:t>Work</a:t>
            </a:r>
          </a:p>
          <a:p>
            <a:pPr lvl="1"/>
            <a:r>
              <a:rPr lang="en-US" dirty="0"/>
              <a:t>Church</a:t>
            </a:r>
          </a:p>
          <a:p>
            <a:pPr lvl="1"/>
            <a:r>
              <a:rPr lang="en-US" dirty="0"/>
              <a:t>Home</a:t>
            </a:r>
          </a:p>
          <a:p>
            <a:pPr lvl="1"/>
            <a:r>
              <a:rPr lang="en-US" dirty="0"/>
              <a:t>What else?</a:t>
            </a:r>
          </a:p>
          <a:p>
            <a:pPr lvl="1"/>
            <a:endParaRPr lang="en-US" dirty="0"/>
          </a:p>
        </p:txBody>
      </p:sp>
      <p:pic>
        <p:nvPicPr>
          <p:cNvPr id="4" name="Picture 3" descr="Patients with Long COVID Face Significant Mental Health Challenges |  Patient Care">
            <a:extLst>
              <a:ext uri="{FF2B5EF4-FFF2-40B4-BE49-F238E27FC236}">
                <a16:creationId xmlns:a16="http://schemas.microsoft.com/office/drawing/2014/main" id="{6C2504FA-3C33-0194-FE9A-1F131D0A0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979" y="1822784"/>
            <a:ext cx="5169568" cy="344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319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97B9E-D413-3877-EADD-9E10AEA8A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Let's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B6F8A-B17B-EE4E-76E7-98E8241D9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Ground rules: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Hold respectful space for different experiences and opinions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Our goal today is to listen, not to solve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Share the airtime, please keep responses to 1 minute or less</a:t>
            </a:r>
          </a:p>
          <a:p>
            <a:pPr lvl="1"/>
            <a:endParaRPr lang="en-US" dirty="0"/>
          </a:p>
          <a:p>
            <a:r>
              <a:rPr lang="en-US" dirty="0"/>
              <a:t>Please type/write down all group members' answers and send to </a:t>
            </a:r>
            <a:r>
              <a:rPr lang="en-US" dirty="0">
                <a:hlinkClick r:id="rId2"/>
              </a:rPr>
              <a:t>office@knoxtnhousing.org</a:t>
            </a: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32313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9840B-47C8-1C49-3A87-E2E92F99E10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2211" y="2099511"/>
            <a:ext cx="10515600" cy="2468563"/>
          </a:xfrm>
        </p:spPr>
        <p:txBody>
          <a:bodyPr>
            <a:normAutofit/>
          </a:bodyPr>
          <a:lstStyle/>
          <a:p>
            <a:r>
              <a:rPr lang="en-US" b="1" dirty="0"/>
              <a:t>Question 1: </a:t>
            </a:r>
            <a:r>
              <a:rPr lang="en-US" dirty="0"/>
              <a:t>What does it mean to belong to the Knoxville/Knox County community? </a:t>
            </a:r>
            <a:br>
              <a:rPr lang="en-US" dirty="0"/>
            </a:br>
            <a:r>
              <a:rPr lang="en-US" dirty="0"/>
              <a:t>What shared stories define us?</a:t>
            </a:r>
          </a:p>
        </p:txBody>
      </p:sp>
    </p:spTree>
    <p:extLst>
      <p:ext uri="{BB962C8B-B14F-4D97-AF65-F5344CB8AC3E}">
        <p14:creationId xmlns:p14="http://schemas.microsoft.com/office/powerpoint/2010/main" val="1482222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9840B-47C8-1C49-3A87-E2E92F99E10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2211" y="2119563"/>
            <a:ext cx="10515600" cy="2468563"/>
          </a:xfrm>
        </p:spPr>
        <p:txBody>
          <a:bodyPr>
            <a:normAutofit/>
          </a:bodyPr>
          <a:lstStyle/>
          <a:p>
            <a:r>
              <a:rPr lang="en-US" b="1" dirty="0"/>
              <a:t>Question 2: </a:t>
            </a:r>
            <a:r>
              <a:rPr lang="en-US" dirty="0"/>
              <a:t>How does homelessness impact you and your family? Your business or workplace? </a:t>
            </a:r>
          </a:p>
        </p:txBody>
      </p:sp>
    </p:spTree>
    <p:extLst>
      <p:ext uri="{BB962C8B-B14F-4D97-AF65-F5344CB8AC3E}">
        <p14:creationId xmlns:p14="http://schemas.microsoft.com/office/powerpoint/2010/main" val="2314803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9840B-47C8-1C49-3A87-E2E92F99E10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2211" y="2119563"/>
            <a:ext cx="10515600" cy="2468563"/>
          </a:xfrm>
        </p:spPr>
        <p:txBody>
          <a:bodyPr>
            <a:normAutofit/>
          </a:bodyPr>
          <a:lstStyle/>
          <a:p>
            <a:r>
              <a:rPr lang="en-US" b="1" dirty="0"/>
              <a:t>Question 3: </a:t>
            </a:r>
            <a:r>
              <a:rPr lang="en-US" dirty="0"/>
              <a:t>If you or a loved one were homeless, how would you want the community to help? </a:t>
            </a:r>
          </a:p>
        </p:txBody>
      </p:sp>
    </p:spTree>
    <p:extLst>
      <p:ext uri="{BB962C8B-B14F-4D97-AF65-F5344CB8AC3E}">
        <p14:creationId xmlns:p14="http://schemas.microsoft.com/office/powerpoint/2010/main" val="2677553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9840B-47C8-1C49-3A87-E2E92F99E10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2211" y="2119563"/>
            <a:ext cx="10515600" cy="246856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Question 4: </a:t>
            </a:r>
            <a:r>
              <a:rPr lang="en-US" dirty="0"/>
              <a:t>Which of the following seven program types do you think are most important for our community?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What challenges and opportunities do you see?  </a:t>
            </a:r>
          </a:p>
        </p:txBody>
      </p:sp>
    </p:spTree>
    <p:extLst>
      <p:ext uri="{BB962C8B-B14F-4D97-AF65-F5344CB8AC3E}">
        <p14:creationId xmlns:p14="http://schemas.microsoft.com/office/powerpoint/2010/main" val="2183262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EB50A-4162-AAE9-172E-18191B3DB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68117-236A-384E-748A-9A0FD60FC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793243" cy="4351338"/>
          </a:xfrm>
        </p:spPr>
        <p:txBody>
          <a:bodyPr>
            <a:normAutofit/>
          </a:bodyPr>
          <a:lstStyle/>
          <a:p>
            <a:r>
              <a:rPr lang="en-US" sz="2600" b="1" dirty="0"/>
              <a:t>Direct outreach</a:t>
            </a:r>
          </a:p>
          <a:p>
            <a:pPr lvl="1"/>
            <a:r>
              <a:rPr lang="en-US" sz="2200" dirty="0"/>
              <a:t>Connects unhoused people to resources</a:t>
            </a:r>
          </a:p>
          <a:p>
            <a:r>
              <a:rPr lang="en-US" sz="2600" b="1" dirty="0"/>
              <a:t>Emergency shelter</a:t>
            </a:r>
          </a:p>
          <a:p>
            <a:pPr lvl="1"/>
            <a:r>
              <a:rPr lang="en-US" sz="2200" dirty="0"/>
              <a:t>Like KARM</a:t>
            </a:r>
          </a:p>
          <a:p>
            <a:r>
              <a:rPr lang="en-US" sz="2600" b="1" dirty="0"/>
              <a:t>Upstream prevention</a:t>
            </a:r>
          </a:p>
          <a:p>
            <a:pPr lvl="1"/>
            <a:r>
              <a:rPr lang="en-US" sz="2200" dirty="0"/>
              <a:t>Keeps people from becoming homeless in the first place (like Eviction Prevention Program)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4543F76-12A2-DA06-BB93-F46C8DBCE2E5}"/>
              </a:ext>
            </a:extLst>
          </p:cNvPr>
          <p:cNvSpPr txBox="1">
            <a:spLocks/>
          </p:cNvSpPr>
          <p:nvPr/>
        </p:nvSpPr>
        <p:spPr>
          <a:xfrm>
            <a:off x="6249976" y="1825625"/>
            <a:ext cx="55741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Wrap-around services</a:t>
            </a:r>
          </a:p>
          <a:p>
            <a:pPr lvl="1"/>
            <a:r>
              <a:rPr lang="en-US" dirty="0"/>
              <a:t>For ex., case management, mental health and substance abuse treatment</a:t>
            </a:r>
          </a:p>
          <a:p>
            <a:r>
              <a:rPr lang="en-US" b="1" dirty="0"/>
              <a:t>Temporary services</a:t>
            </a:r>
          </a:p>
          <a:p>
            <a:pPr lvl="1"/>
            <a:r>
              <a:rPr lang="en-US" dirty="0"/>
              <a:t>Helps unhoused people get housed and move into self-sufficiency</a:t>
            </a:r>
          </a:p>
          <a:p>
            <a:r>
              <a:rPr lang="en-US" b="1" dirty="0"/>
              <a:t>Long-term supportive housing</a:t>
            </a:r>
          </a:p>
          <a:p>
            <a:pPr lvl="1"/>
            <a:r>
              <a:rPr lang="en-US" dirty="0"/>
              <a:t>For unhoused people with disabling conditions</a:t>
            </a:r>
          </a:p>
          <a:p>
            <a:r>
              <a:rPr lang="en-US" b="1" dirty="0"/>
              <a:t>Increase housing stock</a:t>
            </a:r>
          </a:p>
          <a:p>
            <a:pPr lvl="1"/>
            <a:r>
              <a:rPr lang="en-US" dirty="0"/>
              <a:t>At every price point, to take upward pressure off housing costs</a:t>
            </a:r>
          </a:p>
        </p:txBody>
      </p:sp>
    </p:spTree>
    <p:extLst>
      <p:ext uri="{BB962C8B-B14F-4D97-AF65-F5344CB8AC3E}">
        <p14:creationId xmlns:p14="http://schemas.microsoft.com/office/powerpoint/2010/main" val="17469999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82E12-0AF2-C304-3ACA-CA3D1494F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01461B-83C8-E815-7EBB-793B18E928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Please send your written responses to </a:t>
            </a:r>
            <a:r>
              <a:rPr lang="en-US" dirty="0">
                <a:hlinkClick r:id="rId2"/>
              </a:rPr>
              <a:t>office@knoxtnhousing.org</a:t>
            </a:r>
            <a:r>
              <a:rPr lang="en-US" dirty="0"/>
              <a:t> </a:t>
            </a:r>
          </a:p>
          <a:p>
            <a:endParaRPr lang="en-US" dirty="0"/>
          </a:p>
          <a:p>
            <a:r>
              <a:rPr lang="en-US" dirty="0"/>
              <a:t>Go to </a:t>
            </a:r>
            <a:r>
              <a:rPr lang="en-US" dirty="0">
                <a:hlinkClick r:id="rId3"/>
              </a:rPr>
              <a:t>knoxtnhousing.org</a:t>
            </a:r>
            <a:r>
              <a:rPr lang="en-US" dirty="0"/>
              <a:t> for more opportunities to engage</a:t>
            </a:r>
          </a:p>
        </p:txBody>
      </p:sp>
      <p:pic>
        <p:nvPicPr>
          <p:cNvPr id="4" name="Picture 3" descr="Thank You Letter Danger: 5 Things You Should Never Include!">
            <a:extLst>
              <a:ext uri="{FF2B5EF4-FFF2-40B4-BE49-F238E27FC236}">
                <a16:creationId xmlns:a16="http://schemas.microsoft.com/office/drawing/2014/main" id="{5C1D5009-2BDC-20CB-90CA-F42CF0AEB1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137" y="3677196"/>
            <a:ext cx="3695699" cy="250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3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218</TotalTime>
  <Words>557</Words>
  <Application>Microsoft Office PowerPoint</Application>
  <PresentationFormat>Widescreen</PresentationFormat>
  <Paragraphs>92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 theme</vt:lpstr>
      <vt:lpstr>Let's talk homelessness</vt:lpstr>
      <vt:lpstr>Ice Breaker</vt:lpstr>
      <vt:lpstr>Background</vt:lpstr>
      <vt:lpstr>Continuum of Care</vt:lpstr>
      <vt:lpstr>High housing costs = more homelessness</vt:lpstr>
      <vt:lpstr>Homelessness increasing</vt:lpstr>
      <vt:lpstr>But aren't they all coming from other places?</vt:lpstr>
      <vt:lpstr>Beyond housing: drivers/consequences of homelessness</vt:lpstr>
      <vt:lpstr>Remember our ice breaker? </vt:lpstr>
      <vt:lpstr>Let's talk</vt:lpstr>
      <vt:lpstr>Question 1: What does it mean to belong to the Knoxville/Knox County community?  What shared stories define us?</vt:lpstr>
      <vt:lpstr>Question 2: How does homelessness impact you and your family? Your business or workplace? </vt:lpstr>
      <vt:lpstr>Question 3: If you or a loved one were homeless, how would you want the community to help? </vt:lpstr>
      <vt:lpstr>Question 4: Which of the following seven program types do you think are most important for our community?  What challenges and opportunities do you see?  </vt:lpstr>
      <vt:lpstr>Programs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Erin Read</dc:creator>
  <cp:lastModifiedBy>Erin Read</cp:lastModifiedBy>
  <cp:revision>237</cp:revision>
  <dcterms:created xsi:type="dcterms:W3CDTF">2024-11-07T16:44:10Z</dcterms:created>
  <dcterms:modified xsi:type="dcterms:W3CDTF">2024-11-08T01:11:26Z</dcterms:modified>
</cp:coreProperties>
</file>